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60" r:id="rId2"/>
    <p:sldId id="261" r:id="rId3"/>
    <p:sldId id="262" r:id="rId4"/>
  </p:sldIdLst>
  <p:sldSz cx="9906000" cy="6858000" type="A4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00"/>
    <a:srgbClr val="00829E"/>
    <a:srgbClr val="019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2C5A59-EB4A-45F3-99DD-E49BFCA9C1AE}" v="32" dt="2021-04-29T08:56:39.7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83"/>
    <p:restoredTop sz="93478" autoAdjust="0"/>
  </p:normalViewPr>
  <p:slideViewPr>
    <p:cSldViewPr snapToGrid="0" snapToObjects="1">
      <p:cViewPr>
        <p:scale>
          <a:sx n="95" d="100"/>
          <a:sy n="95" d="100"/>
        </p:scale>
        <p:origin x="344" y="-1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7705B-5E2B-2144-B249-E01D12CAB475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2063" y="1173163"/>
            <a:ext cx="4578350" cy="3170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3"/>
            <a:ext cx="3077739" cy="471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D52B4-5D54-BF4E-84B6-C5AE2BD2B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61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D52B4-5D54-BF4E-84B6-C5AE2BD2B2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92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D52B4-5D54-BF4E-84B6-C5AE2BD2B2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20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D52B4-5D54-BF4E-84B6-C5AE2BD2B2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27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3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E6C72E-7E00-BE42-A174-7182CC6CE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296" y="0"/>
            <a:ext cx="9693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3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6D752E-B70F-6048-B5BA-BBE0EAD51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628297"/>
              </p:ext>
            </p:extLst>
          </p:nvPr>
        </p:nvGraphicFramePr>
        <p:xfrm>
          <a:off x="283778" y="2028497"/>
          <a:ext cx="1397874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4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8881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16343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49398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43723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THURSDAY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52288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9D98E5D-BF94-F145-A785-EF1519109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494034"/>
              </p:ext>
            </p:extLst>
          </p:nvPr>
        </p:nvGraphicFramePr>
        <p:xfrm>
          <a:off x="1802525" y="1986453"/>
          <a:ext cx="1397874" cy="4048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4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52527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Pasta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 Bar</a:t>
                      </a:r>
                    </a:p>
                    <a:p>
                      <a:pPr algn="ctr"/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Tomato Sauce/Cheese Sauce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77368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Chilli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 con Carne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Halal Chilli con Carne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70037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Butchers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 Pork Sausages</a:t>
                      </a:r>
                    </a:p>
                    <a:p>
                      <a:pPr algn="ctr"/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Halal Chicken Sausages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70037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THURSDAY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Chicken and Leek Pie</a:t>
                      </a:r>
                    </a:p>
                    <a:p>
                      <a:pPr algn="ctr"/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Halal Chicken and Leek Pie 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1050557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FRIDAY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Beef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 Burger 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Halal Chicken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FC3391C-F2A3-AE45-BE49-FA95F870B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522206"/>
              </p:ext>
            </p:extLst>
          </p:nvPr>
        </p:nvGraphicFramePr>
        <p:xfrm>
          <a:off x="3460527" y="2064985"/>
          <a:ext cx="1397875" cy="38785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5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51456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MONDAY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effectLst/>
                          <a:latin typeface="+mn-lt"/>
                        </a:rPr>
                        <a:t>Pasta</a:t>
                      </a:r>
                      <a:r>
                        <a:rPr lang="en-GB" sz="1000" b="0" baseline="0" dirty="0">
                          <a:effectLst/>
                          <a:latin typeface="+mn-lt"/>
                        </a:rPr>
                        <a:t> Bar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baseline="0" dirty="0">
                          <a:effectLst/>
                          <a:latin typeface="+mn-lt"/>
                        </a:rPr>
                        <a:t>Garlic and Basil</a:t>
                      </a:r>
                      <a:endParaRPr lang="en-GB" sz="1000" b="0" dirty="0"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791104"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TUESDAY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effectLst/>
                          <a:latin typeface="+mn-lt"/>
                        </a:rPr>
                        <a:t>Vegetable</a:t>
                      </a:r>
                      <a:r>
                        <a:rPr lang="en-GB" sz="1000" b="0" baseline="0" dirty="0">
                          <a:effectLst/>
                          <a:latin typeface="+mn-lt"/>
                        </a:rPr>
                        <a:t> Chilli </a:t>
                      </a:r>
                      <a:endParaRPr lang="en-GB" sz="1000" b="0" dirty="0">
                        <a:effectLst/>
                        <a:latin typeface="+mn-lt"/>
                      </a:endParaRP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endParaRPr lang="en-GB" sz="1000" b="0" dirty="0"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85761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WEDNESDAY </a:t>
                      </a: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Vegetarian</a:t>
                      </a:r>
                      <a:r>
                        <a:rPr lang="en-GB" sz="1000" b="0" baseline="0" dirty="0">
                          <a:effectLst/>
                          <a:latin typeface="+mn-lt"/>
                        </a:rPr>
                        <a:t> Sausages</a:t>
                      </a:r>
                      <a:endParaRPr lang="en-GB" sz="1000" b="0" dirty="0"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68609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THURSDAY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Spanakopita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</a:t>
                      </a:r>
                      <a:endParaRPr lang="en-GB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102913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Fresh</a:t>
                      </a:r>
                      <a:r>
                        <a:rPr lang="en-GB" sz="1000" b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Vegetable Burger</a:t>
                      </a:r>
                      <a:endParaRPr lang="en-GB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D2E8BE6-FB26-6B45-A4DC-F969AA805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023613"/>
              </p:ext>
            </p:extLst>
          </p:nvPr>
        </p:nvGraphicFramePr>
        <p:xfrm>
          <a:off x="5034456" y="1986454"/>
          <a:ext cx="1261240" cy="4106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1240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68901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baseline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Garden Peas</a:t>
                      </a:r>
                    </a:p>
                    <a:p>
                      <a:pPr algn="ctr"/>
                      <a:r>
                        <a:rPr lang="en-GB" sz="1000" b="0" baseline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Garlic Bread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835377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baseline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 Rice</a:t>
                      </a:r>
                    </a:p>
                    <a:p>
                      <a:pPr algn="ctr"/>
                      <a:r>
                        <a:rPr lang="en-GB" sz="1000" b="0" baseline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Sweetcorn</a:t>
                      </a:r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637822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New</a:t>
                      </a:r>
                      <a:r>
                        <a:rPr lang="en-GB" sz="1000" b="0" baseline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 Potatoes</a:t>
                      </a:r>
                    </a:p>
                    <a:p>
                      <a:pPr algn="ctr"/>
                      <a:r>
                        <a:rPr lang="en-GB" sz="1000" b="0" baseline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Shredded Cabbage</a:t>
                      </a:r>
                    </a:p>
                    <a:p>
                      <a:pPr algn="ctr"/>
                      <a:r>
                        <a:rPr lang="en-GB" sz="1000" b="0" baseline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Gravy</a:t>
                      </a:r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83385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THURSDAY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Roast Potatoes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Fresh Carrots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Gravy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83385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FRIDAY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Oven Chips 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Garden peas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Baked beans 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B9B4704-63DA-1F47-9324-23110D225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802422"/>
              </p:ext>
            </p:extLst>
          </p:nvPr>
        </p:nvGraphicFramePr>
        <p:xfrm>
          <a:off x="6647794" y="1975944"/>
          <a:ext cx="1378606" cy="36138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8606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747402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Jacket Potato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Baked Beans &amp; Cheese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(D)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747402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Jacket Potato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 Coleslaw &amp; Cheese (D)</a:t>
                      </a:r>
                    </a:p>
                    <a:p>
                      <a:pPr algn="ctr"/>
                      <a:b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</a:br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622835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Jacket Potato,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Coleslaw</a:t>
                      </a:r>
                    </a:p>
                    <a:p>
                      <a:pPr algn="ctr"/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</a:rPr>
                        <a:t>Cheese 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87197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THURSDAY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Jacket Potato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Spicy Beans and Cheese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498268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Baked Potato, Boston Beans &amp; Cheese(D)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B97C142-276C-BF48-B094-1887B77F8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764191"/>
              </p:ext>
            </p:extLst>
          </p:nvPr>
        </p:nvGraphicFramePr>
        <p:xfrm>
          <a:off x="8156025" y="2028497"/>
          <a:ext cx="1550277" cy="39376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0277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8881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</a:t>
                      </a:r>
                      <a:r>
                        <a:rPr lang="en-GB" sz="1000" b="0" baseline="0" dirty="0">
                          <a:effectLst/>
                        </a:rPr>
                        <a:t> Jelly</a:t>
                      </a:r>
                      <a:r>
                        <a:rPr lang="en-GB" sz="1000" b="0" dirty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Microsoft Sans Serif" panose="020B0604020202020204" pitchFamily="34" charset="0"/>
                          <a:cs typeface="Times New Roman" panose="02020603050405020304" pitchFamily="18" charset="0"/>
                        </a:rPr>
                        <a:t>Fresh</a:t>
                      </a:r>
                      <a:r>
                        <a:rPr lang="en-GB" sz="1000" b="0" baseline="0" dirty="0">
                          <a:effectLst/>
                          <a:latin typeface="Microsoft Sans Serif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000" b="0" dirty="0">
                          <a:effectLst/>
                          <a:latin typeface="Microsoft Sans Serif" panose="020B0604020202020204" pitchFamily="34" charset="0"/>
                          <a:cs typeface="Times New Roman" panose="02020603050405020304" pitchFamily="18" charset="0"/>
                        </a:rPr>
                        <a:t> fruit </a:t>
                      </a:r>
                      <a:br>
                        <a:rPr lang="en-GB" sz="1000" b="0" dirty="0">
                          <a:effectLst/>
                          <a:latin typeface="Microsoft Sans Serif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0" dirty="0">
                          <a:effectLst/>
                          <a:latin typeface="Microsoft Sans Serif" panose="020B0604020202020204" pitchFamily="34" charset="0"/>
                          <a:cs typeface="Times New Roman" panose="02020603050405020304" pitchFamily="18" charset="0"/>
                        </a:rPr>
                        <a:t>Fruit Yoghurt </a:t>
                      </a:r>
                    </a:p>
                    <a:p>
                      <a:pPr algn="ctr"/>
                      <a:endParaRPr lang="en-GB" sz="1000" b="0" dirty="0">
                        <a:effectLst/>
                        <a:latin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16343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Chocolate</a:t>
                      </a:r>
                      <a:r>
                        <a:rPr lang="en-GB" sz="1000" b="0" baseline="0" dirty="0">
                          <a:effectLst/>
                        </a:rPr>
                        <a:t> Beetroot Cake</a:t>
                      </a:r>
                      <a:endParaRPr lang="en-GB" sz="1000" b="0" dirty="0">
                        <a:effectLst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 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 </a:t>
                      </a:r>
                    </a:p>
                    <a:p>
                      <a:pPr algn="ctr"/>
                      <a:endParaRPr lang="en-GB" sz="1000" b="0" dirty="0">
                        <a:effectLst/>
                        <a:latin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692125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WEDNESDAY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effectLst/>
                        </a:rPr>
                        <a:t>Fruit</a:t>
                      </a:r>
                      <a:r>
                        <a:rPr lang="en-GB" sz="1000" b="0" baseline="0" dirty="0">
                          <a:effectLst/>
                        </a:rPr>
                        <a:t> Crumble and Cream</a:t>
                      </a:r>
                      <a:endParaRPr lang="en-GB" sz="1000" b="0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effectLst/>
                        </a:rPr>
                        <a:t>Fruit Yoghurts 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95955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THURSDAY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Pears and Chocolate Sauce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effectLst/>
                        </a:rPr>
                        <a:t> Fresh fruit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 </a:t>
                      </a:r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52288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Lemon</a:t>
                      </a:r>
                      <a:r>
                        <a:rPr lang="en-GB" sz="1000" b="0" baseline="0" dirty="0">
                          <a:effectLst/>
                        </a:rPr>
                        <a:t> Drizzle Cake</a:t>
                      </a:r>
                      <a:endParaRPr lang="en-GB" sz="1000" b="0" dirty="0">
                        <a:effectLst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 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 </a:t>
                      </a:r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36442D-3B73-2E4B-AE97-A96D1601B1E8}"/>
              </a:ext>
            </a:extLst>
          </p:cNvPr>
          <p:cNvCxnSpPr/>
          <p:nvPr/>
        </p:nvCxnSpPr>
        <p:spPr>
          <a:xfrm flipH="1">
            <a:off x="399393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8FB504-52F4-AB4F-A768-F34C76D86067}"/>
              </a:ext>
            </a:extLst>
          </p:cNvPr>
          <p:cNvCxnSpPr/>
          <p:nvPr/>
        </p:nvCxnSpPr>
        <p:spPr>
          <a:xfrm flipH="1">
            <a:off x="1918138" y="1975944"/>
            <a:ext cx="1124607" cy="0"/>
          </a:xfrm>
          <a:prstGeom prst="line">
            <a:avLst/>
          </a:prstGeom>
          <a:ln w="22225">
            <a:solidFill>
              <a:srgbClr val="FF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3ED6DC3-7B7A-B443-8DED-8F1ED2E93185}"/>
              </a:ext>
            </a:extLst>
          </p:cNvPr>
          <p:cNvCxnSpPr/>
          <p:nvPr/>
        </p:nvCxnSpPr>
        <p:spPr>
          <a:xfrm flipH="1">
            <a:off x="3573514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6B06A7-08D0-C148-9406-90123082F631}"/>
              </a:ext>
            </a:extLst>
          </p:cNvPr>
          <p:cNvCxnSpPr/>
          <p:nvPr/>
        </p:nvCxnSpPr>
        <p:spPr>
          <a:xfrm flipH="1">
            <a:off x="5171088" y="1986454"/>
            <a:ext cx="1124607" cy="0"/>
          </a:xfrm>
          <a:prstGeom prst="line">
            <a:avLst/>
          </a:prstGeom>
          <a:ln w="22225">
            <a:solidFill>
              <a:srgbClr val="0082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160BEC-D9E2-3D47-BFEF-7D4599F6DE9E}"/>
              </a:ext>
            </a:extLst>
          </p:cNvPr>
          <p:cNvCxnSpPr/>
          <p:nvPr/>
        </p:nvCxnSpPr>
        <p:spPr>
          <a:xfrm flipH="1">
            <a:off x="6784426" y="1975944"/>
            <a:ext cx="1124607" cy="0"/>
          </a:xfrm>
          <a:prstGeom prst="line">
            <a:avLst/>
          </a:prstGeom>
          <a:ln w="22225">
            <a:solidFill>
              <a:srgbClr val="FF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F9FADF-CA7A-DE46-B97D-F6130C30613A}"/>
              </a:ext>
            </a:extLst>
          </p:cNvPr>
          <p:cNvCxnSpPr/>
          <p:nvPr/>
        </p:nvCxnSpPr>
        <p:spPr>
          <a:xfrm flipH="1">
            <a:off x="8366238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430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6D752E-B70F-6048-B5BA-BBE0EAD51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607123"/>
              </p:ext>
            </p:extLst>
          </p:nvPr>
        </p:nvGraphicFramePr>
        <p:xfrm>
          <a:off x="283778" y="2028497"/>
          <a:ext cx="1397874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4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8881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16343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49398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43723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THURSDAY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52288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9D98E5D-BF94-F145-A785-EF1519109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209832"/>
              </p:ext>
            </p:extLst>
          </p:nvPr>
        </p:nvGraphicFramePr>
        <p:xfrm>
          <a:off x="1802525" y="2049517"/>
          <a:ext cx="1397874" cy="4001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4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694638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Oven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 Baked Jacket Potatoes</a:t>
                      </a: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694638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Beef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 Lasagne</a:t>
                      </a:r>
                    </a:p>
                    <a:p>
                      <a:pPr algn="ctr"/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Halal Lamb Lasagne</a:t>
                      </a: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694638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Chicken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 Curry</a:t>
                      </a:r>
                    </a:p>
                    <a:p>
                      <a:pPr algn="ctr"/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Halal Chicken Curry</a:t>
                      </a: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868298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THURSDAY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Shepherds Pie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Halal Shepherds Pie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868298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FRIDAY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Pepperoni Pasta Bake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Tomato Pasta Bake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FC3391C-F2A3-AE45-BE49-FA95F870B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13525"/>
              </p:ext>
            </p:extLst>
          </p:nvPr>
        </p:nvGraphicFramePr>
        <p:xfrm>
          <a:off x="3436881" y="2028497"/>
          <a:ext cx="1397875" cy="38135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5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61313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MONDAY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effectLst/>
                          <a:latin typeface="+mn-lt"/>
                        </a:rPr>
                        <a:t>Cheese</a:t>
                      </a:r>
                      <a:r>
                        <a:rPr lang="en-GB" sz="1000" b="0" baseline="0" dirty="0">
                          <a:effectLst/>
                          <a:latin typeface="+mn-lt"/>
                        </a:rPr>
                        <a:t> and Onion Quiche</a:t>
                      </a:r>
                      <a:endParaRPr lang="en-GB" sz="1000" b="0" dirty="0"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914372"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TUESDAY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effectLst/>
                          <a:latin typeface="+mn-lt"/>
                        </a:rPr>
                        <a:t>Vegetarian</a:t>
                      </a:r>
                      <a:r>
                        <a:rPr lang="en-GB" sz="1000" b="0" baseline="0" dirty="0">
                          <a:effectLst/>
                          <a:latin typeface="+mn-lt"/>
                        </a:rPr>
                        <a:t> Lasagne</a:t>
                      </a:r>
                      <a:endParaRPr lang="en-GB" sz="1000" b="0" dirty="0">
                        <a:effectLst/>
                        <a:latin typeface="+mn-lt"/>
                      </a:endParaRP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endParaRPr lang="en-GB" sz="1000" b="0" dirty="0">
                        <a:effectLst/>
                        <a:latin typeface="+mn-lt"/>
                      </a:endParaRP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endParaRPr lang="en-GB" sz="1000" b="0" dirty="0"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733778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Vegetable</a:t>
                      </a:r>
                      <a:r>
                        <a:rPr lang="en-GB" sz="1000" b="0" baseline="0" dirty="0">
                          <a:effectLst/>
                          <a:latin typeface="+mn-lt"/>
                        </a:rPr>
                        <a:t> Biryani</a:t>
                      </a:r>
                    </a:p>
                    <a:p>
                      <a:pPr algn="ctr"/>
                      <a:r>
                        <a:rPr lang="en-GB" sz="1000" b="0" baseline="0" dirty="0">
                          <a:effectLst/>
                          <a:latin typeface="+mn-lt"/>
                        </a:rPr>
                        <a:t>Chickpea Curry</a:t>
                      </a:r>
                      <a:endParaRPr lang="en-GB" sz="1000" b="0" dirty="0"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THURSDAY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Rice and Vegetable Stuffed Peppers</a:t>
                      </a: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61313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FRIDAY</a:t>
                      </a: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Cheese and Tomato Pizza Slice</a:t>
                      </a: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D2E8BE6-FB26-6B45-A4DC-F969AA805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327876"/>
              </p:ext>
            </p:extLst>
          </p:nvPr>
        </p:nvGraphicFramePr>
        <p:xfrm>
          <a:off x="5034455" y="1986453"/>
          <a:ext cx="1397875" cy="3896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5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77645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Baked</a:t>
                      </a:r>
                      <a:r>
                        <a:rPr lang="en-GB" sz="1000" b="0" baseline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 Beans</a:t>
                      </a:r>
                    </a:p>
                    <a:p>
                      <a:pPr algn="ctr"/>
                      <a:r>
                        <a:rPr lang="en-GB" sz="1000" b="0" baseline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Grated Cheese</a:t>
                      </a:r>
                    </a:p>
                    <a:p>
                      <a:pPr algn="ctr"/>
                      <a:r>
                        <a:rPr lang="en-GB" sz="1000" b="0" baseline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Coleslaw</a:t>
                      </a:r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656794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Garden Peas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Fresh Carrots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705865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WEDNESDAY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Pilau</a:t>
                      </a:r>
                      <a:r>
                        <a:rPr lang="en-GB" sz="1000" b="0" baseline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 Rice</a:t>
                      </a:r>
                    </a:p>
                    <a:p>
                      <a:pPr algn="ctr"/>
                      <a:r>
                        <a:rPr lang="en-GB" sz="1000" b="0" baseline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Roasted Cauliflower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73746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THURSDAY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Carrots</a:t>
                      </a:r>
                      <a:r>
                        <a:rPr lang="en-GB" sz="1000" b="0" baseline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 and Swede Spring Greens</a:t>
                      </a:r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88233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FRIDAY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Garlic Bread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Sweetcorn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B9B4704-63DA-1F47-9324-23110D225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39132"/>
              </p:ext>
            </p:extLst>
          </p:nvPr>
        </p:nvGraphicFramePr>
        <p:xfrm>
          <a:off x="6647793" y="2028497"/>
          <a:ext cx="1397875" cy="39800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5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76830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Jacket Potato, Boston Beans &amp; Cheese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646308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TUESDAY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Jacket Potato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 Cheese</a:t>
                      </a:r>
                    </a:p>
                    <a:p>
                      <a:pPr algn="ctr"/>
                      <a:b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</a:br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76830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Jacket Potato, Coleslaw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</a:rPr>
                        <a:t> </a:t>
                      </a: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&amp; Cheese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83191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THURSDAY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Jacket Potato,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Curried mayo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</a:rPr>
                        <a:t> chicken &amp;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</a:rPr>
                        <a:t>Cheese 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614645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Baked Potato, Boston Beans &amp; Cheese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B97C142-276C-BF48-B094-1887B77F8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719427"/>
              </p:ext>
            </p:extLst>
          </p:nvPr>
        </p:nvGraphicFramePr>
        <p:xfrm>
          <a:off x="8156025" y="2028497"/>
          <a:ext cx="1550277" cy="4389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0277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88403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Pineapple</a:t>
                      </a:r>
                      <a:r>
                        <a:rPr lang="en-GB" sz="1000" b="0" baseline="0" dirty="0">
                          <a:effectLst/>
                        </a:rPr>
                        <a:t> Upside Down Cake</a:t>
                      </a:r>
                      <a:endParaRPr lang="en-GB" sz="1000" b="0" dirty="0">
                        <a:effectLst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 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</a:t>
                      </a:r>
                      <a:r>
                        <a:rPr lang="en-GB" sz="1000" b="0" baseline="0" dirty="0">
                          <a:effectLst/>
                        </a:rPr>
                        <a:t> Jelly</a:t>
                      </a:r>
                      <a:endParaRPr lang="en-GB" sz="1000" b="0" dirty="0">
                        <a:effectLst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</a:t>
                      </a:r>
                    </a:p>
                    <a:p>
                      <a:pPr algn="ctr"/>
                      <a:endParaRPr lang="en-GB" sz="1000" b="0" dirty="0">
                        <a:effectLst/>
                        <a:latin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63782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Fruity</a:t>
                      </a:r>
                      <a:r>
                        <a:rPr lang="en-GB" sz="1000" b="0" baseline="0" dirty="0">
                          <a:effectLst/>
                        </a:rPr>
                        <a:t> Flapjack</a:t>
                      </a:r>
                      <a:endParaRPr lang="en-GB" sz="1000" b="0" dirty="0">
                        <a:effectLst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 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84930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THURSDAY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effectLst/>
                        </a:rPr>
                        <a:t> Raspberry Chocolate Brownie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 </a:t>
                      </a:r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990854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Microsoft Sans Serif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Vanilla Ice Cream Tubs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 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 </a:t>
                      </a:r>
                    </a:p>
                    <a:p>
                      <a:pPr algn="ctr"/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36442D-3B73-2E4B-AE97-A96D1601B1E8}"/>
              </a:ext>
            </a:extLst>
          </p:cNvPr>
          <p:cNvCxnSpPr/>
          <p:nvPr/>
        </p:nvCxnSpPr>
        <p:spPr>
          <a:xfrm flipH="1">
            <a:off x="399393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8FB504-52F4-AB4F-A768-F34C76D86067}"/>
              </a:ext>
            </a:extLst>
          </p:cNvPr>
          <p:cNvCxnSpPr/>
          <p:nvPr/>
        </p:nvCxnSpPr>
        <p:spPr>
          <a:xfrm flipH="1">
            <a:off x="1918138" y="1975944"/>
            <a:ext cx="1124607" cy="0"/>
          </a:xfrm>
          <a:prstGeom prst="line">
            <a:avLst/>
          </a:prstGeom>
          <a:ln w="22225">
            <a:solidFill>
              <a:srgbClr val="FF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3ED6DC3-7B7A-B443-8DED-8F1ED2E93185}"/>
              </a:ext>
            </a:extLst>
          </p:cNvPr>
          <p:cNvCxnSpPr/>
          <p:nvPr/>
        </p:nvCxnSpPr>
        <p:spPr>
          <a:xfrm flipH="1">
            <a:off x="3573514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6B06A7-08D0-C148-9406-90123082F631}"/>
              </a:ext>
            </a:extLst>
          </p:cNvPr>
          <p:cNvCxnSpPr/>
          <p:nvPr/>
        </p:nvCxnSpPr>
        <p:spPr>
          <a:xfrm flipH="1">
            <a:off x="5171088" y="1986454"/>
            <a:ext cx="1124607" cy="0"/>
          </a:xfrm>
          <a:prstGeom prst="line">
            <a:avLst/>
          </a:prstGeom>
          <a:ln w="22225">
            <a:solidFill>
              <a:srgbClr val="0082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160BEC-D9E2-3D47-BFEF-7D4599F6DE9E}"/>
              </a:ext>
            </a:extLst>
          </p:cNvPr>
          <p:cNvCxnSpPr/>
          <p:nvPr/>
        </p:nvCxnSpPr>
        <p:spPr>
          <a:xfrm flipH="1">
            <a:off x="6784426" y="1975944"/>
            <a:ext cx="1124607" cy="0"/>
          </a:xfrm>
          <a:prstGeom prst="line">
            <a:avLst/>
          </a:prstGeom>
          <a:ln w="22225">
            <a:solidFill>
              <a:srgbClr val="FF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F9FADF-CA7A-DE46-B97D-F6130C30613A}"/>
              </a:ext>
            </a:extLst>
          </p:cNvPr>
          <p:cNvCxnSpPr/>
          <p:nvPr/>
        </p:nvCxnSpPr>
        <p:spPr>
          <a:xfrm flipH="1">
            <a:off x="8366238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908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6D752E-B70F-6048-B5BA-BBE0EAD51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789169"/>
              </p:ext>
            </p:extLst>
          </p:nvPr>
        </p:nvGraphicFramePr>
        <p:xfrm>
          <a:off x="283778" y="2028497"/>
          <a:ext cx="1397874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4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8881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16343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49398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43723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THURSDAY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52288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Absolutely Soup-er</a:t>
                      </a:r>
                    </a:p>
                    <a:p>
                      <a:pPr algn="ctr"/>
                      <a:endParaRPr lang="en-GB" sz="10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0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, Freshly Baked Bread</a:t>
                      </a:r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9D98E5D-BF94-F145-A785-EF1519109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16418"/>
              </p:ext>
            </p:extLst>
          </p:nvPr>
        </p:nvGraphicFramePr>
        <p:xfrm>
          <a:off x="1802525" y="2028969"/>
          <a:ext cx="1397874" cy="4485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4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8881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Mac N Cheese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16343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Beef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 Bolognaise</a:t>
                      </a:r>
                    </a:p>
                    <a:p>
                      <a:pPr algn="ctr"/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Halal Lamb Bolognaise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49398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WEDNESDAY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Sweet and Sour Chicken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Halal Sweet and Sour Chicken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437230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THURSDAY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Roasted Gammon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Halal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 Roast Chicken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52288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FRIDAY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  <a:latin typeface="+mn-lt"/>
                        </a:rPr>
                        <a:t>Fish fingers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  <a:tr h="522889"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34013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FC3391C-F2A3-AE45-BE49-FA95F870B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608279"/>
              </p:ext>
            </p:extLst>
          </p:nvPr>
        </p:nvGraphicFramePr>
        <p:xfrm>
          <a:off x="3436881" y="1986454"/>
          <a:ext cx="1397875" cy="39020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5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65968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MONDAY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baseline="0" dirty="0">
                          <a:effectLst/>
                          <a:latin typeface="+mn-lt"/>
                        </a:rPr>
                        <a:t>Cheeses and Vegetable Frittata  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593774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TUESDAY</a:t>
                      </a: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r>
                        <a:rPr lang="en-GB" sz="1000" b="0" dirty="0">
                          <a:effectLst/>
                          <a:latin typeface="+mn-lt"/>
                        </a:rPr>
                        <a:t>Chickpea</a:t>
                      </a:r>
                      <a:r>
                        <a:rPr lang="en-GB" sz="1000" b="0" baseline="0" dirty="0">
                          <a:effectLst/>
                          <a:latin typeface="+mn-lt"/>
                        </a:rPr>
                        <a:t> and Vegetable Bolognaise</a:t>
                      </a:r>
                      <a:endParaRPr lang="en-GB" sz="1000" b="0" dirty="0">
                        <a:effectLst/>
                        <a:latin typeface="+mn-lt"/>
                      </a:endParaRP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endParaRPr lang="en-GB" sz="1000" b="0" dirty="0">
                        <a:effectLst/>
                        <a:latin typeface="+mn-lt"/>
                      </a:endParaRPr>
                    </a:p>
                    <a:p>
                      <a:pPr algn="ctr">
                        <a:tabLst>
                          <a:tab pos="450215" algn="l"/>
                        </a:tabLst>
                      </a:pPr>
                      <a:endParaRPr lang="en-GB" sz="1000" b="0" dirty="0"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667152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Sweet</a:t>
                      </a:r>
                      <a:r>
                        <a:rPr lang="en-GB" sz="1000" b="0" baseline="0" dirty="0">
                          <a:effectLst/>
                          <a:latin typeface="+mn-lt"/>
                        </a:rPr>
                        <a:t> and Sour Vegetables</a:t>
                      </a:r>
                      <a:endParaRPr lang="en-GB" sz="1000" b="0" dirty="0"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746431"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THURSDAY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Aubergine Parmigiana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624583"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</a:rPr>
                        <a:t> FRIDAY</a:t>
                      </a:r>
                      <a:endParaRPr lang="en-GB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Vegetarian</a:t>
                      </a:r>
                      <a:r>
                        <a:rPr lang="en-GB" sz="1000" b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Sausage Rolls</a:t>
                      </a:r>
                      <a:endParaRPr lang="en-GB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D2E8BE6-FB26-6B45-A4DC-F969AA805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721828"/>
              </p:ext>
            </p:extLst>
          </p:nvPr>
        </p:nvGraphicFramePr>
        <p:xfrm>
          <a:off x="5034455" y="2028497"/>
          <a:ext cx="1397875" cy="4032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875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601814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Broccoli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Carrots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73026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Spaghetti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Sweetcorn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848352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Noodles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Savoury</a:t>
                      </a:r>
                      <a:r>
                        <a:rPr lang="en-GB" sz="1000" b="0" baseline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 Rice</a:t>
                      </a:r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Garden Peas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63268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THURSDAY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Roasted potatoes 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Medley of seasonal vegetables 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1022373"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</a:rPr>
                        <a:t>FRIDAY</a:t>
                      </a:r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Oven Chips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Baked beans 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00829E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Garden Peas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00829E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B9B4704-63DA-1F47-9324-23110D225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470396"/>
              </p:ext>
            </p:extLst>
          </p:nvPr>
        </p:nvGraphicFramePr>
        <p:xfrm>
          <a:off x="6647793" y="1975943"/>
          <a:ext cx="1371597" cy="40619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597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805457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Jacket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</a:rPr>
                        <a:t> </a:t>
                      </a: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 Potato, Boston Beans &amp; Cheese(D)</a:t>
                      </a: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805457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TUESDAY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Baked Potato, Baked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</a:rPr>
                        <a:t> Beans</a:t>
                      </a: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 &amp; Cheese(D)</a:t>
                      </a:r>
                    </a:p>
                    <a:p>
                      <a:pPr algn="ctr"/>
                      <a:b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</a:br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883543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WEDNESDAY 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Baked Potato, Coleslaw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</a:rPr>
                        <a:t> </a:t>
                      </a: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&amp; Cheese(D)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691632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THURSDAY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Baked Potato,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Curried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</a:rPr>
                        <a:t> chicken salad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805457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Baked Potatoes.</a:t>
                      </a:r>
                    </a:p>
                    <a:p>
                      <a:pPr algn="ctr"/>
                      <a:r>
                        <a:rPr lang="en-GB" sz="1000" b="0" dirty="0">
                          <a:solidFill>
                            <a:srgbClr val="FF8500"/>
                          </a:solidFill>
                          <a:effectLst/>
                        </a:rPr>
                        <a:t>Chicken &amp;Sweetcorn</a:t>
                      </a:r>
                      <a:r>
                        <a:rPr lang="en-GB" sz="1000" b="0" baseline="0" dirty="0">
                          <a:solidFill>
                            <a:srgbClr val="FF8500"/>
                          </a:solidFill>
                          <a:effectLst/>
                        </a:rPr>
                        <a:t> Mayo</a:t>
                      </a:r>
                      <a:endParaRPr lang="en-GB" sz="1000" b="0" dirty="0">
                        <a:solidFill>
                          <a:srgbClr val="FF8500"/>
                        </a:solidFill>
                        <a:effectLst/>
                      </a:endParaRPr>
                    </a:p>
                    <a:p>
                      <a:pPr algn="ctr"/>
                      <a:endParaRPr lang="en-GB" sz="1000" b="0" dirty="0">
                        <a:solidFill>
                          <a:srgbClr val="FF8500"/>
                        </a:solidFill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B97C142-276C-BF48-B094-1887B77F8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980347"/>
              </p:ext>
            </p:extLst>
          </p:nvPr>
        </p:nvGraphicFramePr>
        <p:xfrm>
          <a:off x="8156025" y="2028497"/>
          <a:ext cx="1550277" cy="4169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0277">
                  <a:extLst>
                    <a:ext uri="{9D8B030D-6E8A-4147-A177-3AD203B41FA5}">
                      <a16:colId xmlns:a16="http://schemas.microsoft.com/office/drawing/2014/main" val="66251628"/>
                    </a:ext>
                  </a:extLst>
                </a:gridCol>
              </a:tblGrid>
              <a:tr h="726621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MONDAY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  <a:latin typeface="+mn-lt"/>
                          <a:cs typeface="+mn-cs"/>
                        </a:rPr>
                        <a:t>Fruit</a:t>
                      </a:r>
                      <a:r>
                        <a:rPr lang="en-GB" sz="1000" b="0" baseline="0" dirty="0">
                          <a:effectLst/>
                          <a:latin typeface="+mn-lt"/>
                          <a:cs typeface="+mn-cs"/>
                        </a:rPr>
                        <a:t> Jelly</a:t>
                      </a:r>
                      <a:endParaRPr lang="en-GB" sz="1000" b="0" dirty="0">
                        <a:effectLst/>
                        <a:latin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 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 </a:t>
                      </a: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75491"/>
                  </a:ext>
                </a:extLst>
              </a:tr>
              <a:tr h="777247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TUESDAY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Banana Cake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 </a:t>
                      </a:r>
                    </a:p>
                    <a:p>
                      <a:pPr algn="ctr"/>
                      <a:endParaRPr lang="en-GB" sz="1000" b="0" dirty="0">
                        <a:effectLst/>
                        <a:latin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122814"/>
                  </a:ext>
                </a:extLst>
              </a:tr>
              <a:tr h="88314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WEDNESDAY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effectLst/>
                          <a:latin typeface="+mn-lt"/>
                          <a:cs typeface="+mn-cs"/>
                        </a:rPr>
                        <a:t>Fresh</a:t>
                      </a:r>
                      <a:r>
                        <a:rPr lang="en-GB" sz="1000" b="0" baseline="0" dirty="0">
                          <a:effectLst/>
                          <a:latin typeface="+mn-lt"/>
                          <a:cs typeface="+mn-cs"/>
                        </a:rPr>
                        <a:t> Fruit Selection</a:t>
                      </a:r>
                      <a:endParaRPr lang="en-GB" sz="1000" b="0" dirty="0">
                        <a:effectLst/>
                        <a:latin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effectLst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723259"/>
                  </a:ext>
                </a:extLst>
              </a:tr>
              <a:tr h="728669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THURSDAY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effectLst/>
                        </a:rPr>
                        <a:t> Flapjacks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 </a:t>
                      </a:r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355235"/>
                  </a:ext>
                </a:extLst>
              </a:tr>
              <a:tr h="1020136"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effectLst/>
                        </a:rPr>
                        <a:t> FRIDAY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Chocolate </a:t>
                      </a:r>
                      <a:r>
                        <a:rPr lang="en-GB" sz="1000" b="0" baseline="0" dirty="0">
                          <a:effectLst/>
                        </a:rPr>
                        <a:t> Mousse</a:t>
                      </a:r>
                      <a:endParaRPr lang="en-GB" sz="1000" b="0" dirty="0">
                        <a:effectLst/>
                      </a:endParaRP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Fresh fruit </a:t>
                      </a:r>
                    </a:p>
                    <a:p>
                      <a:pPr algn="ctr"/>
                      <a:r>
                        <a:rPr lang="en-GB" sz="1000" b="0" dirty="0">
                          <a:effectLst/>
                        </a:rPr>
                        <a:t>Fruit Yoghurts </a:t>
                      </a:r>
                    </a:p>
                    <a:p>
                      <a:pPr algn="ctr"/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1000" b="0" dirty="0">
                        <a:effectLst/>
                        <a:latin typeface="Microsoft Sans Serif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5" marR="6477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380900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36442D-3B73-2E4B-AE97-A96D1601B1E8}"/>
              </a:ext>
            </a:extLst>
          </p:cNvPr>
          <p:cNvCxnSpPr/>
          <p:nvPr/>
        </p:nvCxnSpPr>
        <p:spPr>
          <a:xfrm flipH="1">
            <a:off x="399393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8FB504-52F4-AB4F-A768-F34C76D86067}"/>
              </a:ext>
            </a:extLst>
          </p:cNvPr>
          <p:cNvCxnSpPr/>
          <p:nvPr/>
        </p:nvCxnSpPr>
        <p:spPr>
          <a:xfrm flipH="1">
            <a:off x="1918138" y="1975944"/>
            <a:ext cx="1124607" cy="0"/>
          </a:xfrm>
          <a:prstGeom prst="line">
            <a:avLst/>
          </a:prstGeom>
          <a:ln w="22225">
            <a:solidFill>
              <a:srgbClr val="FF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3ED6DC3-7B7A-B443-8DED-8F1ED2E93185}"/>
              </a:ext>
            </a:extLst>
          </p:cNvPr>
          <p:cNvCxnSpPr/>
          <p:nvPr/>
        </p:nvCxnSpPr>
        <p:spPr>
          <a:xfrm flipH="1">
            <a:off x="3573514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6B06A7-08D0-C148-9406-90123082F631}"/>
              </a:ext>
            </a:extLst>
          </p:cNvPr>
          <p:cNvCxnSpPr/>
          <p:nvPr/>
        </p:nvCxnSpPr>
        <p:spPr>
          <a:xfrm flipH="1">
            <a:off x="5171088" y="1986454"/>
            <a:ext cx="1124607" cy="0"/>
          </a:xfrm>
          <a:prstGeom prst="line">
            <a:avLst/>
          </a:prstGeom>
          <a:ln w="22225">
            <a:solidFill>
              <a:srgbClr val="0082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160BEC-D9E2-3D47-BFEF-7D4599F6DE9E}"/>
              </a:ext>
            </a:extLst>
          </p:cNvPr>
          <p:cNvCxnSpPr/>
          <p:nvPr/>
        </p:nvCxnSpPr>
        <p:spPr>
          <a:xfrm flipH="1">
            <a:off x="6784426" y="1975944"/>
            <a:ext cx="1124607" cy="0"/>
          </a:xfrm>
          <a:prstGeom prst="line">
            <a:avLst/>
          </a:prstGeom>
          <a:ln w="22225">
            <a:solidFill>
              <a:srgbClr val="FF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F9FADF-CA7A-DE46-B97D-F6130C30613A}"/>
              </a:ext>
            </a:extLst>
          </p:cNvPr>
          <p:cNvCxnSpPr/>
          <p:nvPr/>
        </p:nvCxnSpPr>
        <p:spPr>
          <a:xfrm flipH="1">
            <a:off x="8366238" y="1975944"/>
            <a:ext cx="112460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165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5145</TotalTime>
  <Words>673</Words>
  <Application>Microsoft Office PowerPoint</Application>
  <PresentationFormat>A4 Paper (210x297 mm)</PresentationFormat>
  <Paragraphs>321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Microsoft Sans Serif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Boughton</dc:creator>
  <cp:lastModifiedBy>Cumnor Boys</cp:lastModifiedBy>
  <cp:revision>80</cp:revision>
  <cp:lastPrinted>2022-10-11T13:23:00Z</cp:lastPrinted>
  <dcterms:created xsi:type="dcterms:W3CDTF">2020-10-22T11:16:26Z</dcterms:created>
  <dcterms:modified xsi:type="dcterms:W3CDTF">2022-10-13T08:18:35Z</dcterms:modified>
</cp:coreProperties>
</file>