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693400" cy="7556500"/>
  <p:notesSz cx="10693400" cy="75565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35" userDrawn="1">
          <p15:clr>
            <a:srgbClr val="A4A3A4"/>
          </p15:clr>
        </p15:guide>
        <p15:guide id="2" pos="30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1B44"/>
    <a:srgbClr val="FFDF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6"/>
    <p:restoredTop sz="94670"/>
  </p:normalViewPr>
  <p:slideViewPr>
    <p:cSldViewPr>
      <p:cViewPr varScale="1">
        <p:scale>
          <a:sx n="64" d="100"/>
          <a:sy n="64" d="100"/>
        </p:scale>
        <p:origin x="1284" y="66"/>
      </p:cViewPr>
      <p:guideLst>
        <p:guide orient="horz" pos="2035"/>
        <p:guide pos="3057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17" d="100"/>
          <a:sy n="117" d="100"/>
        </p:scale>
        <p:origin x="247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F164D03E-5AB8-E84A-B159-6CB4C63A1B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1"/>
            <a:ext cx="4634556" cy="37917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8493F11-4788-5043-A529-D3885319B3A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7177330"/>
            <a:ext cx="4634556" cy="3791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4DC7CD0-AC92-0348-BDDB-F30A7369A69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6056600" y="7177330"/>
            <a:ext cx="4634556" cy="37917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8D4EF6-1CD2-4C4D-B914-3599D0CE2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01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0736FF-F3FF-7C4A-8A73-D1B567473166}" type="datetimeFigureOut">
              <a:rPr lang="en-US" smtClean="0"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541713" y="944563"/>
            <a:ext cx="3609975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69975" y="3636963"/>
            <a:ext cx="8553450" cy="2974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17708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057900" y="717708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5ED8B-F9FB-6848-A7EF-C27A81FC6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50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678" y="2342516"/>
            <a:ext cx="909702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5359" y="4231641"/>
            <a:ext cx="749167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119" y="1737996"/>
            <a:ext cx="4655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11730" y="1737996"/>
            <a:ext cx="46555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120" y="302261"/>
            <a:ext cx="96321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120" y="1737996"/>
            <a:ext cx="96321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8811" y="7027546"/>
            <a:ext cx="342476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5119" y="7027546"/>
            <a:ext cx="2461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1/22/2021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705719" y="7027546"/>
            <a:ext cx="24615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720AEEF5-FF6D-3C44-9610-D5D08475386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" y="0"/>
            <a:ext cx="10680700" cy="7556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323088">
        <a:defRPr>
          <a:latin typeface="+mn-lt"/>
          <a:ea typeface="+mn-ea"/>
          <a:cs typeface="+mn-cs"/>
        </a:defRPr>
      </a:lvl2pPr>
      <a:lvl3pPr marL="646177">
        <a:defRPr>
          <a:latin typeface="+mn-lt"/>
          <a:ea typeface="+mn-ea"/>
          <a:cs typeface="+mn-cs"/>
        </a:defRPr>
      </a:lvl3pPr>
      <a:lvl4pPr marL="969265">
        <a:defRPr>
          <a:latin typeface="+mn-lt"/>
          <a:ea typeface="+mn-ea"/>
          <a:cs typeface="+mn-cs"/>
        </a:defRPr>
      </a:lvl4pPr>
      <a:lvl5pPr marL="1292354">
        <a:defRPr>
          <a:latin typeface="+mn-lt"/>
          <a:ea typeface="+mn-ea"/>
          <a:cs typeface="+mn-cs"/>
        </a:defRPr>
      </a:lvl5pPr>
      <a:lvl6pPr marL="1615443">
        <a:defRPr>
          <a:latin typeface="+mn-lt"/>
          <a:ea typeface="+mn-ea"/>
          <a:cs typeface="+mn-cs"/>
        </a:defRPr>
      </a:lvl6pPr>
      <a:lvl7pPr marL="1938531">
        <a:defRPr>
          <a:latin typeface="+mn-lt"/>
          <a:ea typeface="+mn-ea"/>
          <a:cs typeface="+mn-cs"/>
        </a:defRPr>
      </a:lvl7pPr>
      <a:lvl8pPr marL="2261620">
        <a:defRPr>
          <a:latin typeface="+mn-lt"/>
          <a:ea typeface="+mn-ea"/>
          <a:cs typeface="+mn-cs"/>
        </a:defRPr>
      </a:lvl8pPr>
      <a:lvl9pPr marL="258470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323088">
        <a:defRPr>
          <a:latin typeface="+mn-lt"/>
          <a:ea typeface="+mn-ea"/>
          <a:cs typeface="+mn-cs"/>
        </a:defRPr>
      </a:lvl2pPr>
      <a:lvl3pPr marL="646177">
        <a:defRPr>
          <a:latin typeface="+mn-lt"/>
          <a:ea typeface="+mn-ea"/>
          <a:cs typeface="+mn-cs"/>
        </a:defRPr>
      </a:lvl3pPr>
      <a:lvl4pPr marL="969265">
        <a:defRPr>
          <a:latin typeface="+mn-lt"/>
          <a:ea typeface="+mn-ea"/>
          <a:cs typeface="+mn-cs"/>
        </a:defRPr>
      </a:lvl4pPr>
      <a:lvl5pPr marL="1292354">
        <a:defRPr>
          <a:latin typeface="+mn-lt"/>
          <a:ea typeface="+mn-ea"/>
          <a:cs typeface="+mn-cs"/>
        </a:defRPr>
      </a:lvl5pPr>
      <a:lvl6pPr marL="1615443">
        <a:defRPr>
          <a:latin typeface="+mn-lt"/>
          <a:ea typeface="+mn-ea"/>
          <a:cs typeface="+mn-cs"/>
        </a:defRPr>
      </a:lvl6pPr>
      <a:lvl7pPr marL="1938531">
        <a:defRPr>
          <a:latin typeface="+mn-lt"/>
          <a:ea typeface="+mn-ea"/>
          <a:cs typeface="+mn-cs"/>
        </a:defRPr>
      </a:lvl7pPr>
      <a:lvl8pPr marL="2261620">
        <a:defRPr>
          <a:latin typeface="+mn-lt"/>
          <a:ea typeface="+mn-ea"/>
          <a:cs typeface="+mn-cs"/>
        </a:defRPr>
      </a:lvl8pPr>
      <a:lvl9pPr marL="258470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17700" y="1256954"/>
            <a:ext cx="2514600" cy="533941"/>
          </a:xfrm>
          <a:prstGeom prst="rect">
            <a:avLst/>
          </a:prstGeom>
        </p:spPr>
        <p:txBody>
          <a:bodyPr vert="horz" wrap="square" lIns="0" tIns="8077" rIns="0" bIns="0" rtlCol="0">
            <a:spAutoFit/>
          </a:bodyPr>
          <a:lstStyle/>
          <a:p>
            <a:pPr marL="8974" algn="r">
              <a:lnSpc>
                <a:spcPts val="1272"/>
              </a:lnSpc>
              <a:spcBef>
                <a:spcPts val="64"/>
              </a:spcBef>
            </a:pPr>
            <a:endParaRPr lang="en-GB" sz="1413" b="1" dirty="0" smtClean="0">
              <a:solidFill>
                <a:srgbClr val="FFDF90"/>
              </a:solidFill>
              <a:latin typeface="+mj-lt"/>
              <a:cs typeface="Arial"/>
            </a:endParaRPr>
          </a:p>
          <a:p>
            <a:pPr marL="8974" algn="r">
              <a:lnSpc>
                <a:spcPts val="1272"/>
              </a:lnSpc>
              <a:spcBef>
                <a:spcPts val="64"/>
              </a:spcBef>
            </a:pPr>
            <a:r>
              <a:rPr lang="en-GB" sz="1413" b="1" dirty="0" smtClean="0">
                <a:solidFill>
                  <a:srgbClr val="FFDF90"/>
                </a:solidFill>
                <a:latin typeface="+mj-lt"/>
                <a:cs typeface="Arial"/>
              </a:rPr>
              <a:t>January – April 2021</a:t>
            </a:r>
          </a:p>
          <a:p>
            <a:pPr marL="8974" algn="r">
              <a:lnSpc>
                <a:spcPts val="1272"/>
              </a:lnSpc>
              <a:spcBef>
                <a:spcPts val="64"/>
              </a:spcBef>
            </a:pPr>
            <a:endParaRPr lang="en-GB" sz="1413" b="1" dirty="0">
              <a:solidFill>
                <a:srgbClr val="FFDF90"/>
              </a:solidFill>
              <a:latin typeface="+mj-lt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19332"/>
              </p:ext>
            </p:extLst>
          </p:nvPr>
        </p:nvGraphicFramePr>
        <p:xfrm>
          <a:off x="469900" y="2101850"/>
          <a:ext cx="9753600" cy="4587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xmlns="" val="3540361385"/>
                    </a:ext>
                  </a:extLst>
                </a:gridCol>
                <a:gridCol w="176784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8255" algn="just">
                        <a:lnSpc>
                          <a:spcPts val="915"/>
                        </a:lnSpc>
                      </a:pPr>
                      <a:endParaRPr lang="en-GB" sz="1600" b="1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255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MONDAY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TUESDAY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WEDNESDAY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938" indent="0" algn="ctr">
                        <a:lnSpc>
                          <a:spcPts val="915"/>
                        </a:lnSpc>
                        <a:tabLst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THURSDAY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ts val="915"/>
                        </a:lnSpc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FRIDAY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WEEK 1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 Tomato &amp; Vegetable Pasta </a:t>
                      </a:r>
                      <a:r>
                        <a:rPr lang="en-GB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Bake with 50/50 Pasta 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62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BBQ Chicken &amp; Sweetcorn Pizza, Tomato &amp; Vegetable Sauce, 50/50 Base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tabLst/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Jacket Potatoes </a:t>
                      </a:r>
                      <a:b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</a:b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with </a:t>
                      </a:r>
                      <a:r>
                        <a:rPr lang="en-GB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Beans </a:t>
                      </a: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&amp; Vegetable Sticks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</a:pPr>
                      <a:r>
                        <a:rPr lang="en-GB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Chicken</a:t>
                      </a:r>
                      <a:r>
                        <a:rPr lang="en-GB" sz="16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&amp; vegetable baked rice 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Cheddar cheese, Crackers, watermelon</a:t>
                      </a:r>
                      <a:r>
                        <a:rPr lang="en-GB" sz="16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&amp; cucumber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322674113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WEEK 2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 err="1">
                          <a:solidFill>
                            <a:schemeClr val="bg1"/>
                          </a:solidFill>
                          <a:latin typeface="+mn-lt"/>
                        </a:rPr>
                        <a:t>Cheesey</a:t>
                      </a: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 Vegetable Omelette with Garlic &amp; Herb Wedges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 Homemade Chicken &amp; Herb Sausage Rolls with Baked Beans, Puree Apple And Dried Fruit</a:t>
                      </a: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938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Potato wedges with Beef &amp;</a:t>
                      </a:r>
                      <a:r>
                        <a:rPr lang="en-GB" sz="16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Vegetable Bolognaise</a:t>
                      </a:r>
                      <a:endParaRPr lang="en-GB" sz="1600" b="0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23495" algn="ctr">
                        <a:lnSpc>
                          <a:spcPct val="100000"/>
                        </a:lnSpc>
                      </a:pPr>
                      <a:r>
                        <a:rPr lang="en-GB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Pasta</a:t>
                      </a:r>
                      <a:r>
                        <a:rPr lang="en-GB" sz="16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Salad with Red Pesto &amp; Vegetables 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smtClean="0">
                          <a:solidFill>
                            <a:schemeClr val="bg1"/>
                          </a:solidFill>
                          <a:latin typeface="+mn-lt"/>
                        </a:rPr>
                        <a:t>Pitta Bread, </a:t>
                      </a:r>
                      <a:r>
                        <a:rPr lang="en-GB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Hummus, Carrot,</a:t>
                      </a:r>
                      <a:r>
                        <a:rPr lang="en-GB" sz="16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cucumber &amp; Pepper sticks 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20781989"/>
                  </a:ext>
                </a:extLst>
              </a:tr>
              <a:tr h="1295400">
                <a:tc>
                  <a:txBody>
                    <a:bodyPr/>
                    <a:lstStyle/>
                    <a:p>
                      <a:pPr marL="8255" marR="0" lvl="0" indent="0" algn="ctr" defTabSz="914400" eaLnBrk="1" fontAlgn="auto" latinLnBrk="0" hangingPunct="1">
                        <a:lnSpc>
                          <a:spcPts val="91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spc="0" dirty="0">
                          <a:solidFill>
                            <a:schemeClr val="bg1"/>
                          </a:solidFill>
                          <a:latin typeface="+mn-lt"/>
                          <a:cs typeface="Calibri" panose="020F0502020204030204" pitchFamily="34" charset="0"/>
                        </a:rPr>
                        <a:t>WEEK 3</a:t>
                      </a:r>
                      <a:endParaRPr lang="en-GB" sz="1600" spc="0" dirty="0">
                        <a:solidFill>
                          <a:schemeClr val="bg1"/>
                        </a:solidFill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Sweet &amp; Sour Vegetables with Noodles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620" algn="ctr">
                        <a:lnSpc>
                          <a:spcPct val="100000"/>
                        </a:lnSpc>
                      </a:pP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Homemade Beef Meatballs</a:t>
                      </a:r>
                      <a:r>
                        <a:rPr lang="en-GB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, </a:t>
                      </a:r>
                      <a:r>
                        <a:rPr lang="en-GB" sz="1600" b="0" dirty="0">
                          <a:solidFill>
                            <a:schemeClr val="bg1"/>
                          </a:solidFill>
                          <a:latin typeface="+mn-lt"/>
                        </a:rPr>
                        <a:t>Tomato &amp; Vegetable Sauce with 50/50 Pasta </a:t>
                      </a: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38" indent="0" algn="ctr">
                        <a:lnSpc>
                          <a:spcPct val="100000"/>
                        </a:lnSpc>
                        <a:tabLst/>
                      </a:pPr>
                      <a:r>
                        <a:rPr lang="en-GB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Potato skins with BBQ</a:t>
                      </a:r>
                      <a:r>
                        <a:rPr lang="en-GB" sz="16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Beans </a:t>
                      </a:r>
                      <a:r>
                        <a:rPr lang="en-GB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&amp; Vegetable Sticks 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23495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Chicken &amp; Vegetable Enchiladas </a:t>
                      </a:r>
                    </a:p>
                    <a:p>
                      <a:pPr marR="23495" algn="ctr">
                        <a:lnSpc>
                          <a:spcPct val="100000"/>
                        </a:lnSpc>
                      </a:pP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GB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Cucumber &amp;</a:t>
                      </a:r>
                      <a:r>
                        <a:rPr lang="en-GB" sz="1600" b="0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GB" sz="1600" b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Cream Cheese Bagel</a:t>
                      </a:r>
                      <a:endParaRPr lang="en-GB" sz="1600" b="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541B4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237311840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679ED289-183F-EF40-89B2-22856A1DC913}"/>
              </a:ext>
            </a:extLst>
          </p:cNvPr>
          <p:cNvSpPr/>
          <p:nvPr/>
        </p:nvSpPr>
        <p:spPr>
          <a:xfrm>
            <a:off x="2673350" y="6673850"/>
            <a:ext cx="53467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000" u="sng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</a:t>
            </a:r>
            <a:r>
              <a:rPr lang="en-GB" sz="2000" u="sng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 any allergies or intolerances with a member of our team</a:t>
            </a:r>
            <a:r>
              <a:rPr lang="en-GB" sz="1200" b="1" dirty="0">
                <a:solidFill>
                  <a:srgbClr val="541B44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123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Cumnor House</cp:lastModifiedBy>
  <cp:revision>21</cp:revision>
  <dcterms:created xsi:type="dcterms:W3CDTF">2020-12-10T23:59:41Z</dcterms:created>
  <dcterms:modified xsi:type="dcterms:W3CDTF">2021-01-22T08:20:14Z</dcterms:modified>
</cp:coreProperties>
</file>